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9" r:id="rId2"/>
    <p:sldId id="258" r:id="rId3"/>
    <p:sldId id="257" r:id="rId4"/>
    <p:sldId id="266" r:id="rId5"/>
    <p:sldId id="265" r:id="rId6"/>
    <p:sldId id="260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6913E"/>
    <a:srgbClr val="008642"/>
    <a:srgbClr val="375173"/>
    <a:srgbClr val="DB673E"/>
    <a:srgbClr val="EFEFEF"/>
    <a:srgbClr val="31AE6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50"/>
  </p:normalViewPr>
  <p:slideViewPr>
    <p:cSldViewPr snapToGrid="0">
      <p:cViewPr varScale="1">
        <p:scale>
          <a:sx n="104" d="100"/>
          <a:sy n="104" d="100"/>
        </p:scale>
        <p:origin x="114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5AB1AB-E1BE-4B48-A811-893696B678C1}" type="datetimeFigureOut">
              <a:rPr lang="nl-NL" smtClean="0"/>
              <a:t>9-3-2021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3F2EBD-9601-0C45-A363-67BFDDEECA88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97474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/>
              <a:t>What</a:t>
            </a:r>
            <a:r>
              <a:rPr lang="nl-NL" dirty="0"/>
              <a:t> are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products</a:t>
            </a:r>
            <a:r>
              <a:rPr lang="nl-NL" dirty="0"/>
              <a:t>?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3F2EBD-9601-0C45-A363-67BFDDEECA88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182938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00F08E-A247-4AC1-8F52-933AF189EE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A46ECB7-3FEE-4AF8-B1BA-6B03FAC7EB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2297F5-070E-45F2-AC4C-7FD5FCCEFA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888EA-891A-473D-9030-04AE49A28670}" type="datetimeFigureOut">
              <a:rPr lang="en-GB" smtClean="0"/>
              <a:t>09/03/2021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EDAC36-54FD-4D0D-97AE-3DA948B920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6BA0A3-AA14-47F6-B7F8-277DB3825F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DCDBF-5FD5-4A66-9E82-59760FE4E0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22132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072948-68E4-4637-A7A6-078CE4958C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7DD637E-0927-470F-AEF1-661D14AEF4E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1D1578-0A38-4641-8143-5AFC84B2D2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888EA-891A-473D-9030-04AE49A28670}" type="datetimeFigureOut">
              <a:rPr lang="en-GB" smtClean="0"/>
              <a:t>09/03/2021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422DFE-A16A-4931-9D62-3B18AD107B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73F301-6B51-4212-9A80-DD15893801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DCDBF-5FD5-4A66-9E82-59760FE4E0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12291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8AD22CA-2A83-47DA-9840-C08AF007C6B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4C7232E-D0C8-439F-A252-8792B215EC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DA7B08-CEE9-404E-8665-D8921A630B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888EA-891A-473D-9030-04AE49A28670}" type="datetimeFigureOut">
              <a:rPr lang="en-GB" smtClean="0"/>
              <a:t>09/03/2021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C5BD21-C821-46D5-84EE-E9CF8729EB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A537E4-A31B-4FA6-B2F6-905AFCDAF2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DCDBF-5FD5-4A66-9E82-59760FE4E0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4125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1F4F49-F727-4AE4-9B3A-417FDDFC6C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D537AE-81D4-40A3-AD80-EA1DF25B8C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568762-F761-4B99-B9B2-2535F7E557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888EA-891A-473D-9030-04AE49A28670}" type="datetimeFigureOut">
              <a:rPr lang="en-GB" smtClean="0"/>
              <a:t>09/03/2021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F54FCC-951C-4E51-AC54-5B572A47DB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066731-6900-4D7D-BDC1-9F06AE0034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DCDBF-5FD5-4A66-9E82-59760FE4E0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61002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ABB4D9-F120-4622-8426-8BAEEBAF1E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35B5F2-3A21-47E4-AE93-D0DAF0A952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A52F99-89DD-4DC2-BBD6-6A3EDFBFE7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888EA-891A-473D-9030-04AE49A28670}" type="datetimeFigureOut">
              <a:rPr lang="en-GB" smtClean="0"/>
              <a:t>09/03/2021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8712EC-8D03-4925-87D2-820CD9326D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6063A7-57FC-40A3-82E4-3E07DA7F0B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DCDBF-5FD5-4A66-9E82-59760FE4E0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44754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FB55C2-2361-43A8-9315-E6CBF6F25E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B8AB6B-7418-418F-A26D-A83E62DC841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FAECB08-F91E-4B95-8E1A-3D224EAC99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50723AF-12F7-4100-AEF4-84003702C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888EA-891A-473D-9030-04AE49A28670}" type="datetimeFigureOut">
              <a:rPr lang="en-GB" smtClean="0"/>
              <a:t>09/03/2021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83C850-0C4D-4B73-AC14-6F4027981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836EBC-52ED-4842-824F-EDB3C1C193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DCDBF-5FD5-4A66-9E82-59760FE4E0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37573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982CEA-0A42-41D2-B9AE-69152FA31A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3AADA7-421B-4854-B921-4F17C8AA92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7FA737-F877-46F0-8C01-03411367E6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8D1B6CC-C02A-4435-8FF5-BE6BBE3706A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5ECF907-FE71-4F26-9FE3-0983B2D934C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2BC660A-A5C2-49B9-8E20-92AFF94109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888EA-891A-473D-9030-04AE49A28670}" type="datetimeFigureOut">
              <a:rPr lang="en-GB" smtClean="0"/>
              <a:t>09/03/2021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C9BB7DA-5065-462E-B72B-B66FC65D5C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FADFCB0-45C0-490E-B53D-109B8CEFAA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DCDBF-5FD5-4A66-9E82-59760FE4E0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46454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22A5D7-577E-41D0-80B4-5A841549B7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090693B-A08E-4168-A91B-8AB06E5CE1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888EA-891A-473D-9030-04AE49A28670}" type="datetimeFigureOut">
              <a:rPr lang="en-GB" smtClean="0"/>
              <a:t>09/03/2021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68A801B-0D9D-47CD-B6BF-F1C5CB078D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5254E77-604F-4F87-A960-941986A4D6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DCDBF-5FD5-4A66-9E82-59760FE4E0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0933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B3DA0AB-4E6C-444D-88B3-D9E7FDB3A4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888EA-891A-473D-9030-04AE49A28670}" type="datetimeFigureOut">
              <a:rPr lang="en-GB" smtClean="0"/>
              <a:t>09/03/2021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0A925D4-F9EC-4E72-9960-3B1BF05FE8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277CB4-DBAC-4AC2-9756-4EBECF071A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DCDBF-5FD5-4A66-9E82-59760FE4E0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44985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B53699-E671-49B7-822E-D097FF9F72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7E1FCC-5771-40DE-8C8C-16B8072AC8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64D57C9-7D56-4BDF-B79A-001319C304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F77646B-F297-4FB3-98E3-DB2A3B4BA4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888EA-891A-473D-9030-04AE49A28670}" type="datetimeFigureOut">
              <a:rPr lang="en-GB" smtClean="0"/>
              <a:t>09/03/2021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BD10BCA-D6F8-434F-82B9-472D1FF06F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A0C340E-38B6-49DB-96C9-5EB5969D86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DCDBF-5FD5-4A66-9E82-59760FE4E0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87936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581F4D-F780-462F-9A62-555CCA4BB0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5DBB395-4696-4D20-B4D2-4BE20141908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6EF5AE-5054-4AB7-876B-610E40D9AC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8AD3EE3-59D7-4435-995C-CAC4C1C4B4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888EA-891A-473D-9030-04AE49A28670}" type="datetimeFigureOut">
              <a:rPr lang="en-GB" smtClean="0"/>
              <a:t>09/03/2021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E4ECA79-6400-49D0-9000-81FD0658B3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E806D0E-6427-404B-A589-23A512B019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DCDBF-5FD5-4A66-9E82-59760FE4E0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6262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E249479-03D7-479C-B1D8-9FE57EB545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698CBF-5384-4EC9-8367-7A9D74315C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E770F2-8015-499D-9B2C-2D68525D6A7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9888EA-891A-473D-9030-04AE49A28670}" type="datetimeFigureOut">
              <a:rPr lang="en-GB" smtClean="0"/>
              <a:t>09/03/2021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45E977-3C80-40E6-B951-FBB3363966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8A2134-7C1F-413B-B621-63FA600821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3DCDBF-5FD5-4A66-9E82-59760FE4E0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8819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13" Type="http://schemas.openxmlformats.org/officeDocument/2006/relationships/image" Target="../media/image12.jp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sv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sv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jpg"/><Relationship Id="rId10" Type="http://schemas.openxmlformats.org/officeDocument/2006/relationships/image" Target="../media/image9.svg"/><Relationship Id="rId4" Type="http://schemas.openxmlformats.org/officeDocument/2006/relationships/image" Target="../media/image3.sv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hyperlink" Target="https://www.carboliq.com/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ECAEF76-2818-4166-87BE-7AF60F3140E9}"/>
              </a:ext>
            </a:extLst>
          </p:cNvPr>
          <p:cNvSpPr txBox="1"/>
          <p:nvPr/>
        </p:nvSpPr>
        <p:spPr>
          <a:xfrm>
            <a:off x="691415" y="198419"/>
            <a:ext cx="18689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b="1" dirty="0">
                <a:latin typeface="Lato"/>
              </a:rPr>
              <a:t>Pages:</a:t>
            </a:r>
            <a:endParaRPr lang="en-GB" sz="3600" b="1" dirty="0">
              <a:latin typeface="Lato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C0B57B8-85F6-4B58-BC49-D10C870EDEA5}"/>
              </a:ext>
            </a:extLst>
          </p:cNvPr>
          <p:cNvSpPr txBox="1"/>
          <p:nvPr/>
        </p:nvSpPr>
        <p:spPr>
          <a:xfrm>
            <a:off x="2892628" y="321969"/>
            <a:ext cx="8181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474538"/>
                </a:solidFill>
                <a:latin typeface="Lato"/>
              </a:rPr>
              <a:t>Home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D6B0DC4-3342-4048-BF01-5DEC8A12F020}"/>
              </a:ext>
            </a:extLst>
          </p:cNvPr>
          <p:cNvSpPr txBox="1"/>
          <p:nvPr/>
        </p:nvSpPr>
        <p:spPr>
          <a:xfrm>
            <a:off x="3643048" y="183469"/>
            <a:ext cx="22889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474538"/>
                </a:solidFill>
                <a:latin typeface="Lato"/>
              </a:rPr>
              <a:t>Meet the </a:t>
            </a:r>
          </a:p>
          <a:p>
            <a:pPr algn="ctr"/>
            <a:r>
              <a:rPr lang="en-GB" dirty="0">
                <a:solidFill>
                  <a:srgbClr val="474538"/>
                </a:solidFill>
                <a:latin typeface="Lato"/>
              </a:rPr>
              <a:t>partners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C7B1B83-F7C0-463C-B4F3-22C0517466ED}"/>
              </a:ext>
            </a:extLst>
          </p:cNvPr>
          <p:cNvSpPr txBox="1"/>
          <p:nvPr/>
        </p:nvSpPr>
        <p:spPr>
          <a:xfrm>
            <a:off x="5435819" y="336919"/>
            <a:ext cx="22889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474538"/>
                </a:solidFill>
                <a:latin typeface="Lato"/>
              </a:rPr>
              <a:t>Technology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2A2E99D-2A96-49A8-9B1F-0BB384E4AC88}"/>
              </a:ext>
            </a:extLst>
          </p:cNvPr>
          <p:cNvSpPr txBox="1"/>
          <p:nvPr/>
        </p:nvSpPr>
        <p:spPr>
          <a:xfrm>
            <a:off x="7303686" y="164510"/>
            <a:ext cx="22889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474538"/>
                </a:solidFill>
                <a:latin typeface="Lato"/>
              </a:rPr>
              <a:t>System and Operations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BE5F980-E661-4937-B743-D75E142CD59C}"/>
              </a:ext>
            </a:extLst>
          </p:cNvPr>
          <p:cNvSpPr txBox="1"/>
          <p:nvPr/>
        </p:nvSpPr>
        <p:spPr>
          <a:xfrm>
            <a:off x="9028730" y="303010"/>
            <a:ext cx="22889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474538"/>
                </a:solidFill>
                <a:latin typeface="Lato"/>
              </a:rPr>
              <a:t>Contact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B2B49D0-C3E6-4915-839B-7F892ACD96A7}"/>
              </a:ext>
            </a:extLst>
          </p:cNvPr>
          <p:cNvSpPr txBox="1"/>
          <p:nvPr/>
        </p:nvSpPr>
        <p:spPr>
          <a:xfrm>
            <a:off x="691415" y="1010329"/>
            <a:ext cx="18689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b="1" dirty="0">
                <a:latin typeface="Lato"/>
              </a:rPr>
              <a:t>Font: </a:t>
            </a:r>
            <a:endParaRPr lang="en-GB" sz="3600" b="1" dirty="0">
              <a:latin typeface="Lato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F35BED6-ED2C-43A9-A002-F0A1A91D2598}"/>
              </a:ext>
            </a:extLst>
          </p:cNvPr>
          <p:cNvSpPr txBox="1"/>
          <p:nvPr/>
        </p:nvSpPr>
        <p:spPr>
          <a:xfrm>
            <a:off x="2157213" y="1148829"/>
            <a:ext cx="22889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err="1">
                <a:solidFill>
                  <a:srgbClr val="474538"/>
                </a:solidFill>
                <a:latin typeface="Lato"/>
              </a:rPr>
              <a:t>Lato</a:t>
            </a:r>
            <a:endParaRPr lang="en-GB" dirty="0">
              <a:solidFill>
                <a:srgbClr val="474538"/>
              </a:solidFill>
              <a:latin typeface="Lato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D5150CD-CE0C-45F7-B9F8-92CED49C1051}"/>
              </a:ext>
            </a:extLst>
          </p:cNvPr>
          <p:cNvSpPr txBox="1"/>
          <p:nvPr/>
        </p:nvSpPr>
        <p:spPr>
          <a:xfrm>
            <a:off x="691414" y="1784319"/>
            <a:ext cx="18689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b="1" dirty="0">
                <a:latin typeface="Lato"/>
              </a:rPr>
              <a:t>Design:</a:t>
            </a:r>
            <a:endParaRPr lang="en-GB" sz="3600" b="1" dirty="0">
              <a:latin typeface="Lato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9380247-5F0F-4974-A7E9-FB8A8D274801}"/>
              </a:ext>
            </a:extLst>
          </p:cNvPr>
          <p:cNvSpPr txBox="1"/>
          <p:nvPr/>
        </p:nvSpPr>
        <p:spPr>
          <a:xfrm>
            <a:off x="2560319" y="1976297"/>
            <a:ext cx="67270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474538"/>
                </a:solidFill>
                <a:latin typeface="Lato"/>
              </a:rPr>
              <a:t>See attached logo for colour pallet and design inspiration (please also use the pictures attached) </a:t>
            </a:r>
          </a:p>
        </p:txBody>
      </p:sp>
    </p:spTree>
    <p:extLst>
      <p:ext uri="{BB962C8B-B14F-4D97-AF65-F5344CB8AC3E}">
        <p14:creationId xmlns:p14="http://schemas.microsoft.com/office/powerpoint/2010/main" val="29271955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2A000801-3FEF-4876-8E21-8D79EBFACEBD}"/>
              </a:ext>
            </a:extLst>
          </p:cNvPr>
          <p:cNvSpPr/>
          <p:nvPr/>
        </p:nvSpPr>
        <p:spPr>
          <a:xfrm>
            <a:off x="611039" y="1918837"/>
            <a:ext cx="3529029" cy="170451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F1BF7B7-ED28-49B0-8C33-077CFBEAC08F}"/>
              </a:ext>
            </a:extLst>
          </p:cNvPr>
          <p:cNvSpPr txBox="1"/>
          <p:nvPr/>
        </p:nvSpPr>
        <p:spPr>
          <a:xfrm>
            <a:off x="874295" y="164510"/>
            <a:ext cx="104434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Lato"/>
              </a:rPr>
              <a:t>What we want on the home-page</a:t>
            </a:r>
            <a:endParaRPr lang="en-GB" sz="3600" b="1" dirty="0">
              <a:latin typeface="Lato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DBA78F8-CBEF-4513-98DC-0B71948089BD}"/>
              </a:ext>
            </a:extLst>
          </p:cNvPr>
          <p:cNvSpPr txBox="1"/>
          <p:nvPr/>
        </p:nvSpPr>
        <p:spPr>
          <a:xfrm>
            <a:off x="874295" y="976368"/>
            <a:ext cx="104434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Lato"/>
              </a:rPr>
              <a:t>Converting waste to circular resource!</a:t>
            </a:r>
            <a:endParaRPr lang="en-GB" sz="2400" dirty="0">
              <a:latin typeface="Lato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6660C4F-A705-4AE2-A2CD-70F46BCFBF55}"/>
              </a:ext>
            </a:extLst>
          </p:cNvPr>
          <p:cNvSpPr txBox="1"/>
          <p:nvPr/>
        </p:nvSpPr>
        <p:spPr>
          <a:xfrm>
            <a:off x="1010533" y="2668092"/>
            <a:ext cx="273003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>
                <a:latin typeface="Lato"/>
              </a:rPr>
              <a:t>A video featuring a talk show about the initiative with the three company representatives</a:t>
            </a:r>
            <a:endParaRPr lang="en-GB" sz="1400" i="1" dirty="0">
              <a:latin typeface="Lato"/>
            </a:endParaRP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58C0D215-3691-4847-B2AE-4DB05105F5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9008" y="2159491"/>
            <a:ext cx="573087" cy="403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C7B0145-0873-4FA7-A2AA-EC1532EE89F2}"/>
              </a:ext>
            </a:extLst>
          </p:cNvPr>
          <p:cNvSpPr txBox="1"/>
          <p:nvPr/>
        </p:nvSpPr>
        <p:spPr>
          <a:xfrm>
            <a:off x="4980296" y="1734308"/>
            <a:ext cx="30327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Lato"/>
              </a:rPr>
              <a:t>Current challenges</a:t>
            </a:r>
            <a:endParaRPr lang="en-GB" sz="2400" dirty="0">
              <a:latin typeface="Lato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9E43596-B112-4E69-B0BD-AB7CC77E1EA4}"/>
              </a:ext>
            </a:extLst>
          </p:cNvPr>
          <p:cNvSpPr txBox="1"/>
          <p:nvPr/>
        </p:nvSpPr>
        <p:spPr>
          <a:xfrm>
            <a:off x="4980297" y="2297585"/>
            <a:ext cx="2775419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 dirty="0">
                <a:solidFill>
                  <a:srgbClr val="62615F"/>
                </a:solidFill>
                <a:latin typeface="Lato"/>
              </a:rPr>
              <a:t>1) </a:t>
            </a:r>
            <a:r>
              <a:rPr lang="en-GB" sz="1400" dirty="0">
                <a:solidFill>
                  <a:srgbClr val="62615F"/>
                </a:solidFill>
                <a:latin typeface="Lato"/>
              </a:rPr>
              <a:t>T</a:t>
            </a:r>
            <a:r>
              <a:rPr lang="en-GB" sz="1400" b="0" i="0" dirty="0">
                <a:solidFill>
                  <a:srgbClr val="62615F"/>
                </a:solidFill>
                <a:effectLst/>
                <a:latin typeface="Lato"/>
              </a:rPr>
              <a:t>oday polymers are the dominating materials for most application in modern life. Global demand for polymers will double within the next 30 years</a:t>
            </a:r>
            <a:endParaRPr lang="en-GB" sz="14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F7BA4A6-8D8F-4A86-AE2A-E9B783BBB7AC}"/>
              </a:ext>
            </a:extLst>
          </p:cNvPr>
          <p:cNvSpPr txBox="1"/>
          <p:nvPr/>
        </p:nvSpPr>
        <p:spPr>
          <a:xfrm>
            <a:off x="4980297" y="3557139"/>
            <a:ext cx="2775419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 dirty="0">
                <a:solidFill>
                  <a:srgbClr val="62615F"/>
                </a:solidFill>
                <a:latin typeface="Lato"/>
              </a:rPr>
              <a:t>2) </a:t>
            </a:r>
            <a:r>
              <a:rPr lang="en-GB" sz="1400" b="0" i="0" dirty="0">
                <a:solidFill>
                  <a:srgbClr val="62615F"/>
                </a:solidFill>
                <a:effectLst/>
                <a:latin typeface="Lato"/>
              </a:rPr>
              <a:t>Compounds, additives, colorants and contaminants put the limits to the recycling of polymers. More than 50% of all polymer waste is rejected and incinerated</a:t>
            </a:r>
            <a:endParaRPr lang="en-GB" sz="14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44779AD-971F-4A98-B750-E29F9573BC9C}"/>
              </a:ext>
            </a:extLst>
          </p:cNvPr>
          <p:cNvSpPr txBox="1"/>
          <p:nvPr/>
        </p:nvSpPr>
        <p:spPr>
          <a:xfrm>
            <a:off x="4980296" y="5032137"/>
            <a:ext cx="2695714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 i="0" dirty="0">
                <a:solidFill>
                  <a:srgbClr val="62615F"/>
                </a:solidFill>
                <a:effectLst/>
                <a:latin typeface="Lato"/>
              </a:rPr>
              <a:t>3) </a:t>
            </a:r>
            <a:r>
              <a:rPr lang="en-GB" sz="1400" b="0" i="0" dirty="0">
                <a:solidFill>
                  <a:srgbClr val="62615F"/>
                </a:solidFill>
                <a:effectLst/>
                <a:latin typeface="Lato"/>
              </a:rPr>
              <a:t>Our industry is failing to meet the sustainability goals set by the EU. </a:t>
            </a:r>
            <a:endParaRPr lang="en-GB" sz="14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47B9156-12CD-4496-995A-6FD59E4A2206}"/>
              </a:ext>
            </a:extLst>
          </p:cNvPr>
          <p:cNvSpPr txBox="1"/>
          <p:nvPr/>
        </p:nvSpPr>
        <p:spPr>
          <a:xfrm>
            <a:off x="8220146" y="1734308"/>
            <a:ext cx="30327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Lato"/>
              </a:rPr>
              <a:t>Our Solution!</a:t>
            </a:r>
            <a:endParaRPr lang="en-GB" sz="2400" dirty="0">
              <a:latin typeface="Lato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C9CB917-2DC0-44F5-8727-91074E659712}"/>
              </a:ext>
            </a:extLst>
          </p:cNvPr>
          <p:cNvSpPr txBox="1"/>
          <p:nvPr/>
        </p:nvSpPr>
        <p:spPr>
          <a:xfrm>
            <a:off x="8220146" y="2256900"/>
            <a:ext cx="2127958" cy="33239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0" i="0" dirty="0">
                <a:solidFill>
                  <a:srgbClr val="62615F"/>
                </a:solidFill>
                <a:effectLst/>
                <a:latin typeface="Lato"/>
              </a:rPr>
              <a:t>Advanced Recycling via </a:t>
            </a:r>
            <a:r>
              <a:rPr lang="en-GB" sz="1400" b="0" i="0" dirty="0" err="1">
                <a:solidFill>
                  <a:srgbClr val="62615F"/>
                </a:solidFill>
                <a:effectLst/>
                <a:latin typeface="Lato"/>
              </a:rPr>
              <a:t>Carboliq</a:t>
            </a:r>
            <a:r>
              <a:rPr lang="en-GB" sz="1400" b="0" i="0" dirty="0">
                <a:solidFill>
                  <a:srgbClr val="62615F"/>
                </a:solidFill>
                <a:effectLst/>
                <a:latin typeface="Lato"/>
              </a:rPr>
              <a:t> Technology!</a:t>
            </a:r>
          </a:p>
          <a:p>
            <a:endParaRPr lang="en-GB" sz="1400" dirty="0">
              <a:solidFill>
                <a:srgbClr val="62615F"/>
              </a:solidFill>
              <a:latin typeface="Lato"/>
            </a:endParaRPr>
          </a:p>
          <a:p>
            <a:r>
              <a:rPr lang="en-GB" sz="1400" b="0" i="0" dirty="0">
                <a:solidFill>
                  <a:srgbClr val="62615F"/>
                </a:solidFill>
                <a:effectLst/>
                <a:latin typeface="Lato"/>
              </a:rPr>
              <a:t>CARBOLIQ’s advanced depolymerisation technology allows the regeneration of a high quality liquid resource suitable for the production of new virgin quality polymers. It is applicable to mixed and contaminated plastics and of high efficiency.</a:t>
            </a:r>
            <a:endParaRPr lang="en-GB" sz="1400" dirty="0"/>
          </a:p>
          <a:p>
            <a:pPr algn="ctr"/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6429806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9FA98C8-52F6-44A2-839F-065DECB8B2C0}"/>
              </a:ext>
            </a:extLst>
          </p:cNvPr>
          <p:cNvSpPr txBox="1"/>
          <p:nvPr/>
        </p:nvSpPr>
        <p:spPr>
          <a:xfrm>
            <a:off x="-644434" y="1352518"/>
            <a:ext cx="64654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Lato"/>
              </a:rPr>
              <a:t>How Does it work?</a:t>
            </a:r>
            <a:endParaRPr lang="en-GB" sz="2000" dirty="0">
              <a:latin typeface="Lato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9995BD8-A6AF-4D20-A0C4-4F31D39FB2AD}"/>
              </a:ext>
            </a:extLst>
          </p:cNvPr>
          <p:cNvSpPr txBox="1"/>
          <p:nvPr/>
        </p:nvSpPr>
        <p:spPr>
          <a:xfrm>
            <a:off x="1651978" y="2577689"/>
            <a:ext cx="1698427" cy="5770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050" b="0" i="0" dirty="0">
                <a:solidFill>
                  <a:srgbClr val="62615F"/>
                </a:solidFill>
                <a:effectLst/>
                <a:latin typeface="Lato"/>
              </a:rPr>
              <a:t>A plastic product is produced and used by individua customers</a:t>
            </a:r>
            <a:endParaRPr lang="en-GB" sz="1050" dirty="0"/>
          </a:p>
        </p:txBody>
      </p:sp>
      <p:pic>
        <p:nvPicPr>
          <p:cNvPr id="6" name="Graphic 5" descr="Garbage with solid fill">
            <a:extLst>
              <a:ext uri="{FF2B5EF4-FFF2-40B4-BE49-F238E27FC236}">
                <a16:creationId xmlns:a16="http://schemas.microsoft.com/office/drawing/2014/main" id="{2AC578C5-8A52-4266-88EA-EADF2A8B54F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29521" y="3006116"/>
            <a:ext cx="671850" cy="67185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1EC4892-4A50-4CB3-9D9A-B750C59E9AB7}"/>
              </a:ext>
            </a:extLst>
          </p:cNvPr>
          <p:cNvSpPr txBox="1"/>
          <p:nvPr/>
        </p:nvSpPr>
        <p:spPr>
          <a:xfrm>
            <a:off x="134329" y="3637337"/>
            <a:ext cx="1428932" cy="5770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050" b="0" i="0" dirty="0">
                <a:solidFill>
                  <a:srgbClr val="62615F"/>
                </a:solidFill>
                <a:effectLst/>
                <a:latin typeface="Lato"/>
              </a:rPr>
              <a:t>After being used, the product is being disposed off</a:t>
            </a:r>
            <a:endParaRPr lang="en-GB" sz="1050" dirty="0"/>
          </a:p>
        </p:txBody>
      </p:sp>
      <p:pic>
        <p:nvPicPr>
          <p:cNvPr id="8" name="Graphic 7" descr="Arrow: Clockwise curve with solid fill">
            <a:extLst>
              <a:ext uri="{FF2B5EF4-FFF2-40B4-BE49-F238E27FC236}">
                <a16:creationId xmlns:a16="http://schemas.microsoft.com/office/drawing/2014/main" id="{92110002-3B42-4812-980F-4CEBDF47B77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7470125" flipV="1">
            <a:off x="536249" y="4007032"/>
            <a:ext cx="1090017" cy="1546996"/>
          </a:xfrm>
          <a:prstGeom prst="rect">
            <a:avLst/>
          </a:prstGeom>
        </p:spPr>
      </p:pic>
      <p:pic>
        <p:nvPicPr>
          <p:cNvPr id="9" name="Graphic 8" descr="Recycle with solid fill">
            <a:extLst>
              <a:ext uri="{FF2B5EF4-FFF2-40B4-BE49-F238E27FC236}">
                <a16:creationId xmlns:a16="http://schemas.microsoft.com/office/drawing/2014/main" id="{DA5B630B-DC97-430F-BC7D-959DB3242F5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139241" y="3714561"/>
            <a:ext cx="782664" cy="78266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46AEF00-E9AC-48D2-ACF7-41B580B533F3}"/>
              </a:ext>
            </a:extLst>
          </p:cNvPr>
          <p:cNvSpPr txBox="1"/>
          <p:nvPr/>
        </p:nvSpPr>
        <p:spPr>
          <a:xfrm>
            <a:off x="1553369" y="4757377"/>
            <a:ext cx="1895644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50" dirty="0">
                <a:solidFill>
                  <a:srgbClr val="62615F"/>
                </a:solidFill>
                <a:latin typeface="Lato"/>
              </a:rPr>
              <a:t>T</a:t>
            </a:r>
            <a:r>
              <a:rPr lang="en-GB" sz="1050" dirty="0">
                <a:solidFill>
                  <a:srgbClr val="62615F"/>
                </a:solidFill>
                <a:latin typeface="Lato"/>
              </a:rPr>
              <a:t>he waste is collected and processed via </a:t>
            </a:r>
            <a:r>
              <a:rPr lang="en-GB" sz="1050" dirty="0" err="1">
                <a:solidFill>
                  <a:srgbClr val="62615F"/>
                </a:solidFill>
                <a:latin typeface="Lato"/>
              </a:rPr>
              <a:t>Carboliq’s</a:t>
            </a:r>
            <a:r>
              <a:rPr lang="en-GB" sz="1050" dirty="0">
                <a:solidFill>
                  <a:srgbClr val="62615F"/>
                </a:solidFill>
                <a:latin typeface="Lato"/>
              </a:rPr>
              <a:t> advanced recycling technology</a:t>
            </a:r>
            <a:endParaRPr lang="en-GB" sz="1050" dirty="0"/>
          </a:p>
        </p:txBody>
      </p:sp>
      <p:pic>
        <p:nvPicPr>
          <p:cNvPr id="11" name="Graphic 10" descr="Factory with solid fill">
            <a:extLst>
              <a:ext uri="{FF2B5EF4-FFF2-40B4-BE49-F238E27FC236}">
                <a16:creationId xmlns:a16="http://schemas.microsoft.com/office/drawing/2014/main" id="{E8AE6E69-EBAB-4FEB-B91A-D9D977E5C21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3562533" y="2845989"/>
            <a:ext cx="877288" cy="87728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6E834FE-32FD-4925-B878-81C3B052F773}"/>
              </a:ext>
            </a:extLst>
          </p:cNvPr>
          <p:cNvSpPr txBox="1"/>
          <p:nvPr/>
        </p:nvSpPr>
        <p:spPr>
          <a:xfrm>
            <a:off x="3238544" y="3659992"/>
            <a:ext cx="1626063" cy="5770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050" b="0" i="0" dirty="0">
                <a:solidFill>
                  <a:srgbClr val="62615F"/>
                </a:solidFill>
                <a:effectLst/>
                <a:latin typeface="Lato"/>
              </a:rPr>
              <a:t>The recycled oils are handled by the plastic product producer</a:t>
            </a:r>
            <a:endParaRPr lang="en-GB" sz="1050" dirty="0"/>
          </a:p>
        </p:txBody>
      </p:sp>
      <p:pic>
        <p:nvPicPr>
          <p:cNvPr id="13" name="Graphic 12" descr="Water Bottle with solid fill">
            <a:extLst>
              <a:ext uri="{FF2B5EF4-FFF2-40B4-BE49-F238E27FC236}">
                <a16:creationId xmlns:a16="http://schemas.microsoft.com/office/drawing/2014/main" id="{9C10D4C6-8FFD-4E62-8DC2-B5FA4174A0D9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2142583" y="1866558"/>
            <a:ext cx="726014" cy="726014"/>
          </a:xfrm>
          <a:prstGeom prst="rect">
            <a:avLst/>
          </a:prstGeom>
        </p:spPr>
      </p:pic>
      <p:pic>
        <p:nvPicPr>
          <p:cNvPr id="14" name="Graphic 13" descr="Arrow: Clockwise curve with solid fill">
            <a:extLst>
              <a:ext uri="{FF2B5EF4-FFF2-40B4-BE49-F238E27FC236}">
                <a16:creationId xmlns:a16="http://schemas.microsoft.com/office/drawing/2014/main" id="{5F426DBD-C9DB-42E2-A4D5-FCC570CEA12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2337813" flipV="1">
            <a:off x="3342733" y="4085518"/>
            <a:ext cx="1090017" cy="1546996"/>
          </a:xfrm>
          <a:prstGeom prst="rect">
            <a:avLst/>
          </a:prstGeom>
        </p:spPr>
      </p:pic>
      <p:pic>
        <p:nvPicPr>
          <p:cNvPr id="15" name="Graphic 14" descr="Arrow: Clockwise curve with solid fill">
            <a:extLst>
              <a:ext uri="{FF2B5EF4-FFF2-40B4-BE49-F238E27FC236}">
                <a16:creationId xmlns:a16="http://schemas.microsoft.com/office/drawing/2014/main" id="{FBC81033-27E2-431A-A754-206DB5B6935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6347445" flipV="1">
            <a:off x="3179722" y="1813900"/>
            <a:ext cx="1090017" cy="1546996"/>
          </a:xfrm>
          <a:prstGeom prst="rect">
            <a:avLst/>
          </a:prstGeom>
        </p:spPr>
      </p:pic>
      <p:pic>
        <p:nvPicPr>
          <p:cNvPr id="16" name="Graphic 15" descr="Arrow: Clockwise curve with solid fill">
            <a:extLst>
              <a:ext uri="{FF2B5EF4-FFF2-40B4-BE49-F238E27FC236}">
                <a16:creationId xmlns:a16="http://schemas.microsoft.com/office/drawing/2014/main" id="{8A72A721-7A50-4A23-ABEC-A18945FC736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2834702" flipV="1">
            <a:off x="973546" y="1702141"/>
            <a:ext cx="1090017" cy="1546996"/>
          </a:xfrm>
          <a:prstGeom prst="rect">
            <a:avLst/>
          </a:prstGeom>
        </p:spPr>
      </p:pic>
      <p:pic>
        <p:nvPicPr>
          <p:cNvPr id="17" name="Picture 16" descr="Logo&#10;&#10;Description automatically generated">
            <a:extLst>
              <a:ext uri="{FF2B5EF4-FFF2-40B4-BE49-F238E27FC236}">
                <a16:creationId xmlns:a16="http://schemas.microsoft.com/office/drawing/2014/main" id="{F3DF9723-82F0-4F96-9A9D-1A3C17CE09F8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0478" y="4472759"/>
            <a:ext cx="1132267" cy="25422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B2D68BA3-A2BE-4755-AE32-794FC5C218F0}"/>
              </a:ext>
            </a:extLst>
          </p:cNvPr>
          <p:cNvSpPr txBox="1"/>
          <p:nvPr/>
        </p:nvSpPr>
        <p:spPr>
          <a:xfrm>
            <a:off x="874295" y="164510"/>
            <a:ext cx="104434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Lato"/>
              </a:rPr>
              <a:t>What we want on the home-page</a:t>
            </a:r>
            <a:endParaRPr lang="en-GB" sz="3600" b="1" dirty="0">
              <a:latin typeface="Lato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AFB84C9-2AE2-4BA9-A90D-DB47A0630677}"/>
              </a:ext>
            </a:extLst>
          </p:cNvPr>
          <p:cNvSpPr txBox="1"/>
          <p:nvPr/>
        </p:nvSpPr>
        <p:spPr>
          <a:xfrm>
            <a:off x="7080258" y="1429498"/>
            <a:ext cx="64654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Lato"/>
              </a:rPr>
              <a:t>Partners in </a:t>
            </a:r>
            <a:r>
              <a:rPr lang="en-US" sz="2000" dirty="0" err="1">
                <a:latin typeface="Lato"/>
              </a:rPr>
              <a:t>Carboliq</a:t>
            </a:r>
            <a:endParaRPr lang="en-GB" sz="2000" dirty="0">
              <a:latin typeface="Lato"/>
            </a:endParaRPr>
          </a:p>
        </p:txBody>
      </p:sp>
      <p:pic>
        <p:nvPicPr>
          <p:cNvPr id="21" name="Picture 20" descr="Shape&#10;&#10;Description automatically generated with medium confidence">
            <a:extLst>
              <a:ext uri="{FF2B5EF4-FFF2-40B4-BE49-F238E27FC236}">
                <a16:creationId xmlns:a16="http://schemas.microsoft.com/office/drawing/2014/main" id="{85913ED6-4A78-4B9E-9C53-9D89D79C258E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9106" y="3498931"/>
            <a:ext cx="2267727" cy="625178"/>
          </a:xfrm>
          <a:prstGeom prst="rect">
            <a:avLst/>
          </a:prstGeom>
        </p:spPr>
      </p:pic>
      <p:pic>
        <p:nvPicPr>
          <p:cNvPr id="25" name="Picture 24" descr="A white background with black text&#10;&#10;Description automatically generated with low confidence">
            <a:extLst>
              <a:ext uri="{FF2B5EF4-FFF2-40B4-BE49-F238E27FC236}">
                <a16:creationId xmlns:a16="http://schemas.microsoft.com/office/drawing/2014/main" id="{996C3368-9AF8-403D-8414-F326D7E840F7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4446" y="2638059"/>
            <a:ext cx="2697049" cy="907986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A995AEC8-7E99-45B6-AF69-5035AB8644CA}"/>
              </a:ext>
            </a:extLst>
          </p:cNvPr>
          <p:cNvSpPr txBox="1"/>
          <p:nvPr/>
        </p:nvSpPr>
        <p:spPr>
          <a:xfrm>
            <a:off x="8964446" y="1922869"/>
            <a:ext cx="273003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>
                <a:latin typeface="Lato"/>
              </a:rPr>
              <a:t>*Space for pictures, brief descriptions of each company, and links to their websites*</a:t>
            </a:r>
            <a:endParaRPr lang="en-GB" sz="1400" i="1" dirty="0">
              <a:latin typeface="Lato"/>
            </a:endParaRPr>
          </a:p>
        </p:txBody>
      </p:sp>
      <p:pic>
        <p:nvPicPr>
          <p:cNvPr id="1026" name="Picture 2" descr="Logo Recenso GmbH">
            <a:extLst>
              <a:ext uri="{FF2B5EF4-FFF2-40B4-BE49-F238E27FC236}">
                <a16:creationId xmlns:a16="http://schemas.microsoft.com/office/drawing/2014/main" id="{81BD5C5A-AA03-43CB-A72E-EFE8498C73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4480" y="4301564"/>
            <a:ext cx="2730039" cy="669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682E26B9-1473-4B59-992D-D4BD39BFA29E}"/>
              </a:ext>
            </a:extLst>
          </p:cNvPr>
          <p:cNvSpPr txBox="1"/>
          <p:nvPr/>
        </p:nvSpPr>
        <p:spPr>
          <a:xfrm>
            <a:off x="3301838" y="1352518"/>
            <a:ext cx="64654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Lato"/>
              </a:rPr>
              <a:t>Our products</a:t>
            </a:r>
            <a:endParaRPr lang="en-GB" sz="2000" dirty="0">
              <a:latin typeface="Lato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198FA13-2664-4557-8610-9DF0AC1C3FE7}"/>
              </a:ext>
            </a:extLst>
          </p:cNvPr>
          <p:cNvSpPr txBox="1"/>
          <p:nvPr/>
        </p:nvSpPr>
        <p:spPr>
          <a:xfrm>
            <a:off x="5446196" y="1818677"/>
            <a:ext cx="20461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>
                <a:latin typeface="Lato"/>
              </a:rPr>
              <a:t>Space for a list and description of products</a:t>
            </a:r>
            <a:endParaRPr lang="en-GB" sz="1400" i="1" dirty="0">
              <a:latin typeface="Lato"/>
            </a:endParaRPr>
          </a:p>
        </p:txBody>
      </p:sp>
    </p:spTree>
    <p:extLst>
      <p:ext uri="{BB962C8B-B14F-4D97-AF65-F5344CB8AC3E}">
        <p14:creationId xmlns:p14="http://schemas.microsoft.com/office/powerpoint/2010/main" val="3362445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922B4BE-E4BE-8947-AC34-BB4B06D611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Montserrat" panose="00000500000000000000" pitchFamily="2" charset="0"/>
              </a:rPr>
              <a:t>Website Style – Colors / Fonts</a:t>
            </a:r>
            <a:br>
              <a:rPr lang="en-US" b="1" dirty="0">
                <a:latin typeface="Montserrat" panose="00000500000000000000" pitchFamily="2" charset="0"/>
              </a:rPr>
            </a:br>
            <a:endParaRPr lang="nl-NL" dirty="0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B143B04A-4BA4-F74B-B53A-7C5C52D2C6A1}"/>
              </a:ext>
            </a:extLst>
          </p:cNvPr>
          <p:cNvSpPr txBox="1"/>
          <p:nvPr/>
        </p:nvSpPr>
        <p:spPr>
          <a:xfrm>
            <a:off x="747712" y="1506022"/>
            <a:ext cx="13382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err="1"/>
              <a:t>Colors</a:t>
            </a:r>
            <a:r>
              <a:rPr lang="en-GB" sz="3200" dirty="0"/>
              <a:t>:</a:t>
            </a:r>
          </a:p>
        </p:txBody>
      </p:sp>
      <p:sp>
        <p:nvSpPr>
          <p:cNvPr id="6" name="Rectangle 29">
            <a:extLst>
              <a:ext uri="{FF2B5EF4-FFF2-40B4-BE49-F238E27FC236}">
                <a16:creationId xmlns:a16="http://schemas.microsoft.com/office/drawing/2014/main" id="{6E1839F8-5E9F-E745-A180-69E8D38990F2}"/>
              </a:ext>
            </a:extLst>
          </p:cNvPr>
          <p:cNvSpPr/>
          <p:nvPr/>
        </p:nvSpPr>
        <p:spPr>
          <a:xfrm rot="10800000">
            <a:off x="747712" y="2117556"/>
            <a:ext cx="7288262" cy="539895"/>
          </a:xfrm>
          <a:prstGeom prst="rect">
            <a:avLst/>
          </a:prstGeom>
          <a:gradFill flip="none" rotWithShape="1">
            <a:gsLst>
              <a:gs pos="70000">
                <a:srgbClr val="375173"/>
              </a:gs>
              <a:gs pos="89000">
                <a:srgbClr val="BFE0EF"/>
              </a:gs>
              <a:gs pos="26000">
                <a:srgbClr val="B6913E"/>
              </a:gs>
              <a:gs pos="0">
                <a:srgbClr val="C55D2F"/>
              </a:gs>
              <a:gs pos="50000">
                <a:srgbClr val="008642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D410DC1-2E74-ED4B-B6EE-CCE55B6ACB14}"/>
              </a:ext>
            </a:extLst>
          </p:cNvPr>
          <p:cNvSpPr txBox="1"/>
          <p:nvPr/>
        </p:nvSpPr>
        <p:spPr>
          <a:xfrm>
            <a:off x="291993" y="2861087"/>
            <a:ext cx="149730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Energetic/speed</a:t>
            </a:r>
            <a:br>
              <a:rPr lang="en-GB" sz="1400" dirty="0"/>
            </a:br>
            <a:r>
              <a:rPr lang="en-GB" sz="1400" dirty="0"/>
              <a:t>/</a:t>
            </a:r>
            <a:r>
              <a:rPr lang="en-GB" sz="1400" dirty="0" err="1"/>
              <a:t>Carboliq</a:t>
            </a:r>
            <a:r>
              <a:rPr lang="en-GB" sz="1400" dirty="0"/>
              <a:t> technology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E2D075D6-B117-8E42-898D-02B1CFA96F06}"/>
              </a:ext>
            </a:extLst>
          </p:cNvPr>
          <p:cNvSpPr txBox="1"/>
          <p:nvPr/>
        </p:nvSpPr>
        <p:spPr>
          <a:xfrm>
            <a:off x="3629101" y="2816416"/>
            <a:ext cx="15774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/>
              <a:t>Sustainable/nature</a:t>
            </a:r>
            <a:br>
              <a:rPr lang="en-GB" sz="1400"/>
            </a:br>
            <a:r>
              <a:rPr lang="en-GB" sz="1400"/>
              <a:t>/SÜDPACK logo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7604167C-6259-B943-85E0-CD21EE934EE6}"/>
              </a:ext>
            </a:extLst>
          </p:cNvPr>
          <p:cNvSpPr txBox="1"/>
          <p:nvPr/>
        </p:nvSpPr>
        <p:spPr>
          <a:xfrm>
            <a:off x="2167465" y="2823221"/>
            <a:ext cx="14973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/>
              <a:t>COUNT logo</a:t>
            </a: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BE16027F-2238-B749-AAFE-A91ED14978D0}"/>
              </a:ext>
            </a:extLst>
          </p:cNvPr>
          <p:cNvSpPr txBox="1"/>
          <p:nvPr/>
        </p:nvSpPr>
        <p:spPr>
          <a:xfrm>
            <a:off x="5298457" y="2823221"/>
            <a:ext cx="12922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/>
              <a:t>Ocean/peace</a:t>
            </a:r>
            <a:br>
              <a:rPr lang="en-GB" sz="1400"/>
            </a:br>
            <a:r>
              <a:rPr lang="en-GB" sz="1400"/>
              <a:t>/RECENSO logo</a:t>
            </a:r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A0DC1B93-02C2-5948-BC50-939FD8D52792}"/>
              </a:ext>
            </a:extLst>
          </p:cNvPr>
          <p:cNvSpPr txBox="1"/>
          <p:nvPr/>
        </p:nvSpPr>
        <p:spPr>
          <a:xfrm>
            <a:off x="7055914" y="2816416"/>
            <a:ext cx="14746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Blue sky/clear</a:t>
            </a:r>
            <a:br>
              <a:rPr lang="en-GB" sz="1400" dirty="0"/>
            </a:br>
            <a:r>
              <a:rPr lang="en-GB" sz="1400" dirty="0"/>
              <a:t>/bright/ high tech</a:t>
            </a:r>
          </a:p>
        </p:txBody>
      </p:sp>
      <p:pic>
        <p:nvPicPr>
          <p:cNvPr id="13" name="Graphic 12" descr="Pijl-rechts met effen opvulling">
            <a:extLst>
              <a:ext uri="{FF2B5EF4-FFF2-40B4-BE49-F238E27FC236}">
                <a16:creationId xmlns:a16="http://schemas.microsoft.com/office/drawing/2014/main" id="{68516B15-070B-AC49-95C3-72FE5CFA13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6200000">
            <a:off x="748905" y="2573334"/>
            <a:ext cx="302412" cy="302412"/>
          </a:xfrm>
          <a:prstGeom prst="rect">
            <a:avLst/>
          </a:prstGeom>
        </p:spPr>
      </p:pic>
      <p:pic>
        <p:nvPicPr>
          <p:cNvPr id="14" name="Graphic 13" descr="Pijl-rechts met effen opvulling">
            <a:extLst>
              <a:ext uri="{FF2B5EF4-FFF2-40B4-BE49-F238E27FC236}">
                <a16:creationId xmlns:a16="http://schemas.microsoft.com/office/drawing/2014/main" id="{B27C903F-253C-3848-A385-1B52D01E55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6200000">
            <a:off x="2426832" y="2573335"/>
            <a:ext cx="302412" cy="302412"/>
          </a:xfrm>
          <a:prstGeom prst="rect">
            <a:avLst/>
          </a:prstGeom>
        </p:spPr>
      </p:pic>
      <p:pic>
        <p:nvPicPr>
          <p:cNvPr id="15" name="Graphic 14" descr="Pijl-rechts met effen opvulling">
            <a:extLst>
              <a:ext uri="{FF2B5EF4-FFF2-40B4-BE49-F238E27FC236}">
                <a16:creationId xmlns:a16="http://schemas.microsoft.com/office/drawing/2014/main" id="{ED72D9FC-87E7-774C-8E33-83033FE32F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6200000">
            <a:off x="4266636" y="2558675"/>
            <a:ext cx="302412" cy="302412"/>
          </a:xfrm>
          <a:prstGeom prst="rect">
            <a:avLst/>
          </a:prstGeom>
        </p:spPr>
      </p:pic>
      <p:pic>
        <p:nvPicPr>
          <p:cNvPr id="16" name="Graphic 15" descr="Pijl-rechts met effen opvulling">
            <a:extLst>
              <a:ext uri="{FF2B5EF4-FFF2-40B4-BE49-F238E27FC236}">
                <a16:creationId xmlns:a16="http://schemas.microsoft.com/office/drawing/2014/main" id="{99BA1F43-E67D-E040-B0D8-F750BA6DB0D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6200000">
            <a:off x="5748337" y="2573432"/>
            <a:ext cx="302412" cy="302412"/>
          </a:xfrm>
          <a:prstGeom prst="rect">
            <a:avLst/>
          </a:prstGeom>
        </p:spPr>
      </p:pic>
      <p:pic>
        <p:nvPicPr>
          <p:cNvPr id="17" name="Graphic 16" descr="Pijl-rechts met effen opvulling">
            <a:extLst>
              <a:ext uri="{FF2B5EF4-FFF2-40B4-BE49-F238E27FC236}">
                <a16:creationId xmlns:a16="http://schemas.microsoft.com/office/drawing/2014/main" id="{E13B9A51-7AEF-E14E-9098-DEB8740AE8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6200000">
            <a:off x="7476719" y="2573431"/>
            <a:ext cx="302412" cy="302412"/>
          </a:xfrm>
          <a:prstGeom prst="rect">
            <a:avLst/>
          </a:prstGeom>
        </p:spPr>
      </p:pic>
      <p:pic>
        <p:nvPicPr>
          <p:cNvPr id="1026" name="Picture 2" descr="Logo CARBOLIQ GmbH">
            <a:hlinkClick r:id="rId4"/>
            <a:extLst>
              <a:ext uri="{FF2B5EF4-FFF2-40B4-BE49-F238E27FC236}">
                <a16:creationId xmlns:a16="http://schemas.microsoft.com/office/drawing/2014/main" id="{F72A4CFB-4EE8-A34F-B9B0-DAFD3FD742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244" y="5323934"/>
            <a:ext cx="2286000" cy="50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kstvak 17">
            <a:extLst>
              <a:ext uri="{FF2B5EF4-FFF2-40B4-BE49-F238E27FC236}">
                <a16:creationId xmlns:a16="http://schemas.microsoft.com/office/drawing/2014/main" id="{5255439E-A9E2-524A-97B3-EAA3F869533A}"/>
              </a:ext>
            </a:extLst>
          </p:cNvPr>
          <p:cNvSpPr txBox="1"/>
          <p:nvPr/>
        </p:nvSpPr>
        <p:spPr>
          <a:xfrm>
            <a:off x="687395" y="4742222"/>
            <a:ext cx="17391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/>
              <a:t>Brand Logo: </a:t>
            </a:r>
          </a:p>
        </p:txBody>
      </p:sp>
      <p:sp>
        <p:nvSpPr>
          <p:cNvPr id="19" name="Tekstvak 18">
            <a:extLst>
              <a:ext uri="{FF2B5EF4-FFF2-40B4-BE49-F238E27FC236}">
                <a16:creationId xmlns:a16="http://schemas.microsoft.com/office/drawing/2014/main" id="{2DB2AFA5-7E13-1041-A095-6EEA8FFA1EBB}"/>
              </a:ext>
            </a:extLst>
          </p:cNvPr>
          <p:cNvSpPr txBox="1"/>
          <p:nvPr/>
        </p:nvSpPr>
        <p:spPr>
          <a:xfrm>
            <a:off x="8786331" y="4507716"/>
            <a:ext cx="3405669" cy="3970318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r>
              <a:rPr lang="nl-NL" sz="2800" dirty="0"/>
              <a:t>Fonts: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1600" dirty="0" err="1"/>
              <a:t>Lato</a:t>
            </a:r>
            <a:endParaRPr lang="nl-NL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1600" dirty="0"/>
              <a:t>Montserrat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1600" dirty="0"/>
              <a:t>Open Sans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1600" dirty="0" err="1"/>
              <a:t>Roboto</a:t>
            </a:r>
            <a:endParaRPr lang="nl-NL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1600" dirty="0"/>
              <a:t>Playfair Display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1600" dirty="0" err="1"/>
              <a:t>Proxima</a:t>
            </a:r>
            <a:r>
              <a:rPr lang="nl-NL" sz="1600" dirty="0"/>
              <a:t> Nova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1600" dirty="0" err="1"/>
              <a:t>Vollkorn</a:t>
            </a:r>
            <a:endParaRPr lang="nl-NL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1600" dirty="0"/>
              <a:t>Ubuntu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1600" dirty="0"/>
              <a:t>Georgia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1600" dirty="0" err="1"/>
              <a:t>Bebas</a:t>
            </a:r>
            <a:endParaRPr lang="nl-NL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1600" dirty="0" err="1"/>
              <a:t>Droid</a:t>
            </a:r>
            <a:r>
              <a:rPr lang="nl-NL" sz="1600" dirty="0"/>
              <a:t> </a:t>
            </a:r>
            <a:r>
              <a:rPr lang="nl-NL" sz="1600" dirty="0" err="1"/>
              <a:t>Serif</a:t>
            </a:r>
            <a:endParaRPr lang="nl-NL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1600" dirty="0"/>
          </a:p>
        </p:txBody>
      </p:sp>
    </p:spTree>
    <p:extLst>
      <p:ext uri="{BB962C8B-B14F-4D97-AF65-F5344CB8AC3E}">
        <p14:creationId xmlns:p14="http://schemas.microsoft.com/office/powerpoint/2010/main" val="21312489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96F2B7E7-B269-4FB6-B1B9-F525F23A182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2908500"/>
              </p:ext>
            </p:extLst>
          </p:nvPr>
        </p:nvGraphicFramePr>
        <p:xfrm>
          <a:off x="347428" y="1075960"/>
          <a:ext cx="11226800" cy="9825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64852">
                  <a:extLst>
                    <a:ext uri="{9D8B030D-6E8A-4147-A177-3AD203B41FA5}">
                      <a16:colId xmlns:a16="http://schemas.microsoft.com/office/drawing/2014/main" val="1174101547"/>
                    </a:ext>
                  </a:extLst>
                </a:gridCol>
                <a:gridCol w="8361948">
                  <a:extLst>
                    <a:ext uri="{9D8B030D-6E8A-4147-A177-3AD203B41FA5}">
                      <a16:colId xmlns:a16="http://schemas.microsoft.com/office/drawing/2014/main" val="708489447"/>
                    </a:ext>
                  </a:extLst>
                </a:gridCol>
              </a:tblGrid>
              <a:tr h="628628">
                <a:tc>
                  <a:txBody>
                    <a:bodyPr/>
                    <a:lstStyle/>
                    <a:p>
                      <a:r>
                        <a:rPr lang="en-US" altLang="en-US" sz="1200" b="0" dirty="0">
                          <a:solidFill>
                            <a:schemeClr val="tx1"/>
                          </a:solidFill>
                          <a:latin typeface="Montserrat" panose="00000500000000000000" pitchFamily="2" charset="0"/>
                        </a:rPr>
                        <a:t>Target market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Montserrat" panose="000005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Montserrat" panose="00000500000000000000" pitchFamily="2" charset="0"/>
                        </a:rPr>
                        <a:t>Suppliers, Consumers within the Petrochemicals industry (Shell, Covestro, INEOS, Neste, etc.).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1351347"/>
                  </a:ext>
                </a:extLst>
              </a:tr>
              <a:tr h="35394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1200" dirty="0">
                          <a:latin typeface="Montserrat" panose="00000500000000000000" pitchFamily="2" charset="0"/>
                        </a:rPr>
                        <a:t>How many pages</a:t>
                      </a:r>
                      <a:endParaRPr lang="en-US" sz="1200" dirty="0">
                        <a:latin typeface="Montserrat" panose="000005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Montserrat" panose="00000500000000000000" pitchFamily="2" charset="0"/>
                        </a:rPr>
                        <a:t>5 pages (Home, Meet the partners, Technology, System &amp; Operation, Contact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29254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C9898130-C762-417D-833F-A73BED554D8F}"/>
              </a:ext>
            </a:extLst>
          </p:cNvPr>
          <p:cNvSpPr txBox="1"/>
          <p:nvPr/>
        </p:nvSpPr>
        <p:spPr>
          <a:xfrm>
            <a:off x="347428" y="236753"/>
            <a:ext cx="609467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b="1" dirty="0">
                <a:latin typeface="Montserrat" panose="00000500000000000000" pitchFamily="2" charset="0"/>
              </a:rPr>
              <a:t>Overview - Specifics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FEBA33F9-CB1D-4C3B-8AA9-B9DAE83B847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1631137"/>
              </p:ext>
            </p:extLst>
          </p:nvPr>
        </p:nvGraphicFramePr>
        <p:xfrm>
          <a:off x="347428" y="2507042"/>
          <a:ext cx="11226800" cy="15668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68847">
                  <a:extLst>
                    <a:ext uri="{9D8B030D-6E8A-4147-A177-3AD203B41FA5}">
                      <a16:colId xmlns:a16="http://schemas.microsoft.com/office/drawing/2014/main" val="366853624"/>
                    </a:ext>
                  </a:extLst>
                </a:gridCol>
                <a:gridCol w="8357953">
                  <a:extLst>
                    <a:ext uri="{9D8B030D-6E8A-4147-A177-3AD203B41FA5}">
                      <a16:colId xmlns:a16="http://schemas.microsoft.com/office/drawing/2014/main" val="1980385839"/>
                    </a:ext>
                  </a:extLst>
                </a:gridCol>
              </a:tblGrid>
              <a:tr h="71705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1200" b="0" dirty="0">
                          <a:solidFill>
                            <a:schemeClr val="tx1"/>
                          </a:solidFill>
                          <a:latin typeface="Montserrat" panose="00000500000000000000" pitchFamily="2" charset="0"/>
                        </a:rPr>
                        <a:t>Nice to Haves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Montserrat" panose="000005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Montserrat" panose="00000500000000000000" pitchFamily="2" charset="0"/>
                        </a:rPr>
                        <a:t>Make use of icons, explained with some text for the technology. / make clear which role every company has within this initiative. / Picture of the first truck, with the banner of the three companies. / short video’s of the factory and technology.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4893243"/>
                  </a:ext>
                </a:extLst>
              </a:tr>
              <a:tr h="44831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1200" dirty="0">
                          <a:latin typeface="Montserrat" panose="00000500000000000000" pitchFamily="2" charset="0"/>
                        </a:rPr>
                        <a:t>Should Not Haves</a:t>
                      </a:r>
                    </a:p>
                    <a:p>
                      <a:endParaRPr lang="en-US" sz="1200" dirty="0">
                        <a:latin typeface="Montserrat" panose="000005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Montserrat" panose="00000500000000000000" pitchFamily="2" charset="0"/>
                        </a:rPr>
                        <a:t>A divided theme, it must be clear that it is a collaborated initiative, and that we all work together within our own expertise. / No cliché sustainability pictures, that aren’t relevant to the product.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7282397"/>
                  </a:ext>
                </a:extLst>
              </a:tr>
              <a:tr h="39258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1200" dirty="0">
                          <a:latin typeface="Montserrat" panose="00000500000000000000" pitchFamily="2" charset="0"/>
                        </a:rPr>
                        <a:t>Industry</a:t>
                      </a:r>
                      <a:endParaRPr lang="en-US" sz="1200" dirty="0">
                        <a:latin typeface="Montserrat" panose="000005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Montserrat" panose="00000500000000000000" pitchFamily="2" charset="0"/>
                        </a:rPr>
                        <a:t>Petrochemicals &amp; recycling technology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4646064"/>
                  </a:ext>
                </a:extLst>
              </a:tr>
            </a:tbl>
          </a:graphicData>
        </a:graphic>
      </p:graphicFrame>
      <p:graphicFrame>
        <p:nvGraphicFramePr>
          <p:cNvPr id="7" name="Table 5">
            <a:extLst>
              <a:ext uri="{FF2B5EF4-FFF2-40B4-BE49-F238E27FC236}">
                <a16:creationId xmlns:a16="http://schemas.microsoft.com/office/drawing/2014/main" id="{EE70884D-4213-4B4E-BD76-7B524AF8A5E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6681965"/>
              </p:ext>
            </p:extLst>
          </p:nvPr>
        </p:nvGraphicFramePr>
        <p:xfrm>
          <a:off x="347428" y="2049842"/>
          <a:ext cx="11226800" cy="3029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67527">
                  <a:extLst>
                    <a:ext uri="{9D8B030D-6E8A-4147-A177-3AD203B41FA5}">
                      <a16:colId xmlns:a16="http://schemas.microsoft.com/office/drawing/2014/main" val="362037508"/>
                    </a:ext>
                  </a:extLst>
                </a:gridCol>
                <a:gridCol w="8359273">
                  <a:extLst>
                    <a:ext uri="{9D8B030D-6E8A-4147-A177-3AD203B41FA5}">
                      <a16:colId xmlns:a16="http://schemas.microsoft.com/office/drawing/2014/main" val="3735218497"/>
                    </a:ext>
                  </a:extLst>
                </a:gridCol>
              </a:tblGrid>
              <a:tr h="302923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Montserrat" panose="00000500000000000000" pitchFamily="2" charset="0"/>
                          <a:cs typeface="Arial" panose="020B0604020202020204" pitchFamily="34" charset="0"/>
                        </a:rPr>
                        <a:t>Must Haves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Montserrat" panose="00000500000000000000" pitchFamily="2" charset="0"/>
                          <a:cs typeface="Arial" panose="020B0604020202020204" pitchFamily="34" charset="0"/>
                        </a:rPr>
                        <a:t>A clear image of how the </a:t>
                      </a:r>
                      <a:r>
                        <a:rPr lang="en-US" sz="1200" b="0" dirty="0" err="1">
                          <a:solidFill>
                            <a:schemeClr val="tx1"/>
                          </a:solidFill>
                          <a:latin typeface="Montserrat" panose="00000500000000000000" pitchFamily="2" charset="0"/>
                          <a:cs typeface="Arial" panose="020B0604020202020204" pitchFamily="34" charset="0"/>
                        </a:rPr>
                        <a:t>Carboliq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Montserrat" panose="00000500000000000000" pitchFamily="2" charset="0"/>
                          <a:cs typeface="Arial" panose="020B0604020202020204" pitchFamily="34" charset="0"/>
                        </a:rPr>
                        <a:t> technology works/Sustainable aspect elaborated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94228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075712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7">
            <a:extLst>
              <a:ext uri="{FF2B5EF4-FFF2-40B4-BE49-F238E27FC236}">
                <a16:creationId xmlns:a16="http://schemas.microsoft.com/office/drawing/2014/main" id="{3A7DE0A1-BA3C-5D4B-95B6-827707F8F45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0" y="732441"/>
            <a:ext cx="10515600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Lato"/>
              </a:rPr>
              <a:t>What we want on the Home-page</a:t>
            </a:r>
            <a:endParaRPr lang="en-GB" sz="3600" b="1" dirty="0">
              <a:latin typeface="Lato"/>
            </a:endParaRPr>
          </a:p>
        </p:txBody>
      </p:sp>
      <p:grpSp>
        <p:nvGrpSpPr>
          <p:cNvPr id="12" name="Groep 11">
            <a:extLst>
              <a:ext uri="{FF2B5EF4-FFF2-40B4-BE49-F238E27FC236}">
                <a16:creationId xmlns:a16="http://schemas.microsoft.com/office/drawing/2014/main" id="{AFC83E41-775F-F54B-BCE9-DA5618200ABC}"/>
              </a:ext>
            </a:extLst>
          </p:cNvPr>
          <p:cNvGrpSpPr/>
          <p:nvPr/>
        </p:nvGrpSpPr>
        <p:grpSpPr>
          <a:xfrm>
            <a:off x="838200" y="1780855"/>
            <a:ext cx="10515600" cy="669948"/>
            <a:chOff x="838200" y="1780855"/>
            <a:chExt cx="10515600" cy="669948"/>
          </a:xfrm>
        </p:grpSpPr>
        <p:pic>
          <p:nvPicPr>
            <p:cNvPr id="8" name="Picture 20" descr="Shape&#10;&#10;Description automatically generated with medium confidence">
              <a:extLst>
                <a:ext uri="{FF2B5EF4-FFF2-40B4-BE49-F238E27FC236}">
                  <a16:creationId xmlns:a16="http://schemas.microsoft.com/office/drawing/2014/main" id="{78BB4011-1CA8-F54A-8CED-0CF444C3A3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8200" y="1780855"/>
              <a:ext cx="2267727" cy="66994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pic>
        <p:pic>
          <p:nvPicPr>
            <p:cNvPr id="9" name="Picture 24" descr="A white background with black text&#10;&#10;Description automatically generated with low confidence">
              <a:extLst>
                <a:ext uri="{FF2B5EF4-FFF2-40B4-BE49-F238E27FC236}">
                  <a16:creationId xmlns:a16="http://schemas.microsoft.com/office/drawing/2014/main" id="{4AEF5EC7-21F3-5249-ABDC-68C09AC28CE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16319" y="1780855"/>
              <a:ext cx="2697049" cy="66994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pic>
        <p:pic>
          <p:nvPicPr>
            <p:cNvPr id="10" name="Picture 2" descr="Logo Recenso GmbH">
              <a:extLst>
                <a:ext uri="{FF2B5EF4-FFF2-40B4-BE49-F238E27FC236}">
                  <a16:creationId xmlns:a16="http://schemas.microsoft.com/office/drawing/2014/main" id="{DFD03DDD-ED6D-3D48-8AA4-1005FBF7528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23761" y="1780855"/>
              <a:ext cx="2730039" cy="66994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pic>
      </p:grpSp>
      <p:sp>
        <p:nvSpPr>
          <p:cNvPr id="14" name="Tekstvak 13">
            <a:extLst>
              <a:ext uri="{FF2B5EF4-FFF2-40B4-BE49-F238E27FC236}">
                <a16:creationId xmlns:a16="http://schemas.microsoft.com/office/drawing/2014/main" id="{37598B8A-BE8F-124C-B0AA-E1BE54156121}"/>
              </a:ext>
            </a:extLst>
          </p:cNvPr>
          <p:cNvSpPr txBox="1"/>
          <p:nvPr/>
        </p:nvSpPr>
        <p:spPr>
          <a:xfrm>
            <a:off x="838201" y="2592207"/>
            <a:ext cx="226772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COUNT represents a diverse group of experts contributing to a sustainable future. We handle, trade, and explore commodities in energy, and renewables markets, with the aim to bring sustainability into a predominantly unsustainable market.</a:t>
            </a:r>
          </a:p>
        </p:txBody>
      </p:sp>
      <p:sp>
        <p:nvSpPr>
          <p:cNvPr id="15" name="Rechthoek 14">
            <a:extLst>
              <a:ext uri="{FF2B5EF4-FFF2-40B4-BE49-F238E27FC236}">
                <a16:creationId xmlns:a16="http://schemas.microsoft.com/office/drawing/2014/main" id="{15F6E53D-3426-7F43-BAD0-C3143EF57D18}"/>
              </a:ext>
            </a:extLst>
          </p:cNvPr>
          <p:cNvSpPr/>
          <p:nvPr/>
        </p:nvSpPr>
        <p:spPr>
          <a:xfrm>
            <a:off x="4516319" y="2592207"/>
            <a:ext cx="226772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/>
              <a:t>SÜDPACK specializes in lid films, rigid/flexible films and bags. Films are printed using flexographic, gravure and digital printing processes. Their aspiration is to find the optimal packaging solution for all kinds of products. </a:t>
            </a:r>
          </a:p>
        </p:txBody>
      </p:sp>
      <p:sp>
        <p:nvSpPr>
          <p:cNvPr id="16" name="Rechthoek 15">
            <a:extLst>
              <a:ext uri="{FF2B5EF4-FFF2-40B4-BE49-F238E27FC236}">
                <a16:creationId xmlns:a16="http://schemas.microsoft.com/office/drawing/2014/main" id="{664459A9-2CB2-E041-AC8B-53C4B45134ED}"/>
              </a:ext>
            </a:extLst>
          </p:cNvPr>
          <p:cNvSpPr/>
          <p:nvPr/>
        </p:nvSpPr>
        <p:spPr>
          <a:xfrm>
            <a:off x="8623761" y="2592207"/>
            <a:ext cx="2267727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/>
              <a:t>RECENSO GmbH is with its engineers and technicians specialists in industrial plant engineering. Founded as a spin-off from a traditional German plant manufacturer, we develop and implement solutions for the growing demand for secondary raw materials. </a:t>
            </a:r>
          </a:p>
        </p:txBody>
      </p:sp>
    </p:spTree>
    <p:extLst>
      <p:ext uri="{BB962C8B-B14F-4D97-AF65-F5344CB8AC3E}">
        <p14:creationId xmlns:p14="http://schemas.microsoft.com/office/powerpoint/2010/main" val="2772609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8973</TotalTime>
  <Words>610</Words>
  <Application>Microsoft Office PowerPoint</Application>
  <PresentationFormat>Widescreen</PresentationFormat>
  <Paragraphs>81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Lato</vt:lpstr>
      <vt:lpstr>Montserrat</vt:lpstr>
      <vt:lpstr>Office Theme</vt:lpstr>
      <vt:lpstr>PowerPoint Presentation</vt:lpstr>
      <vt:lpstr>PowerPoint Presentation</vt:lpstr>
      <vt:lpstr>PowerPoint Presentation</vt:lpstr>
      <vt:lpstr>Website Style – Colors / Fonts </vt:lpstr>
      <vt:lpstr>PowerPoint Presentation</vt:lpstr>
      <vt:lpstr>What we want on the Home-page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Juliana Boboshko</dc:creator>
  <cp:lastModifiedBy>Juliana Boboshko</cp:lastModifiedBy>
  <cp:revision>31</cp:revision>
  <dcterms:created xsi:type="dcterms:W3CDTF">2021-02-25T16:00:25Z</dcterms:created>
  <dcterms:modified xsi:type="dcterms:W3CDTF">2021-03-09T10:40:05Z</dcterms:modified>
</cp:coreProperties>
</file>